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2"/>
  </p:notesMasterIdLst>
  <p:sldIdLst>
    <p:sldId id="276" r:id="rId2"/>
    <p:sldId id="256" r:id="rId3"/>
    <p:sldId id="279" r:id="rId4"/>
    <p:sldId id="258" r:id="rId5"/>
    <p:sldId id="259" r:id="rId6"/>
    <p:sldId id="282" r:id="rId7"/>
    <p:sldId id="257" r:id="rId8"/>
    <p:sldId id="260" r:id="rId9"/>
    <p:sldId id="261" r:id="rId10"/>
    <p:sldId id="262" r:id="rId11"/>
    <p:sldId id="278" r:id="rId12"/>
    <p:sldId id="284" r:id="rId13"/>
    <p:sldId id="264" r:id="rId14"/>
    <p:sldId id="272" r:id="rId15"/>
    <p:sldId id="273" r:id="rId16"/>
    <p:sldId id="280" r:id="rId17"/>
    <p:sldId id="281" r:id="rId18"/>
    <p:sldId id="28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2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8F583-BEDB-471F-A726-232EB58DEF2C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E0A23-4E5E-4B99-B1EC-3BB5C8BC7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3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563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56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41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18033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8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95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787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39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519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10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242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31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8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8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72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09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89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D2AAD15-E932-46E8-9C57-B9066DE86EF5}" type="datetimeFigureOut">
              <a:rPr lang="en-US" smtClean="0"/>
              <a:t>5/9/2017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DD7840A-73FF-4676-8D6A-DB9CFCC2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1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"/>
            <a:ext cx="12192000" cy="688086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 rot="21420000">
            <a:off x="6371151" y="5584542"/>
            <a:ext cx="908062" cy="702103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15" name="Shape 68" descr="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280" y="1"/>
            <a:ext cx="4236720" cy="6327648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67"/>
          <p:cNvSpPr txBox="1">
            <a:spLocks/>
          </p:cNvSpPr>
          <p:nvPr/>
        </p:nvSpPr>
        <p:spPr>
          <a:xfrm>
            <a:off x="3062555" y="3317560"/>
            <a:ext cx="2798100" cy="22437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" sz="2400" dirty="0">
                <a:solidFill>
                  <a:srgbClr val="F3F3F3"/>
                </a:solidFill>
              </a:rPr>
              <a:t>Nelson Dsouza</a:t>
            </a:r>
          </a:p>
          <a:p>
            <a:pPr algn="l">
              <a:spcBef>
                <a:spcPts val="0"/>
              </a:spcBef>
            </a:pPr>
            <a:r>
              <a:rPr lang="en" sz="2400" dirty="0">
                <a:solidFill>
                  <a:srgbClr val="F3F3F3"/>
                </a:solidFill>
              </a:rPr>
              <a:t>Maria George</a:t>
            </a:r>
          </a:p>
          <a:p>
            <a:pPr algn="l">
              <a:spcBef>
                <a:spcPts val="0"/>
              </a:spcBef>
            </a:pPr>
            <a:r>
              <a:rPr lang="en" sz="2400" dirty="0">
                <a:solidFill>
                  <a:srgbClr val="F3F3F3"/>
                </a:solidFill>
              </a:rPr>
              <a:t>Saurabh Set</a:t>
            </a:r>
            <a:r>
              <a:rPr lang="en-US" sz="2400" dirty="0">
                <a:solidFill>
                  <a:srgbClr val="F3F3F3"/>
                </a:solidFill>
              </a:rPr>
              <a:t>H</a:t>
            </a:r>
            <a:endParaRPr lang="en" sz="2400" dirty="0">
              <a:solidFill>
                <a:srgbClr val="F3F3F3"/>
              </a:solidFill>
            </a:endParaRPr>
          </a:p>
        </p:txBody>
      </p:sp>
      <p:sp>
        <p:nvSpPr>
          <p:cNvPr id="20" name="Shape 66"/>
          <p:cNvSpPr txBox="1">
            <a:spLocks/>
          </p:cNvSpPr>
          <p:nvPr/>
        </p:nvSpPr>
        <p:spPr>
          <a:xfrm>
            <a:off x="1491175" y="457257"/>
            <a:ext cx="5190208" cy="1167900"/>
          </a:xfrm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Capstone project PITCH</a:t>
            </a:r>
            <a:endParaRPr lang="en" sz="4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79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owl filled with food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5" r="15314" b="3"/>
          <a:stretch/>
        </p:blipFill>
        <p:spPr>
          <a:xfrm rot="21420000">
            <a:off x="-118586" y="345330"/>
            <a:ext cx="4633277" cy="4410442"/>
          </a:xfrm>
          <a:custGeom>
            <a:avLst/>
            <a:gdLst>
              <a:gd name="connsiteX0" fmla="*/ 4633277 w 4633277"/>
              <a:gd name="connsiteY0" fmla="*/ 0 h 4410442"/>
              <a:gd name="connsiteX1" fmla="*/ 4633277 w 4633277"/>
              <a:gd name="connsiteY1" fmla="*/ 4410442 h 4410442"/>
              <a:gd name="connsiteX2" fmla="*/ 0 w 4633277"/>
              <a:gd name="connsiteY2" fmla="*/ 4410442 h 4410442"/>
              <a:gd name="connsiteX3" fmla="*/ 231142 w 4633277"/>
              <a:gd name="connsiteY3" fmla="*/ 0 h 4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189908" y="375188"/>
            <a:ext cx="5683314" cy="935491"/>
          </a:xfrm>
        </p:spPr>
        <p:txBody>
          <a:bodyPr>
            <a:normAutofit fontScale="90000"/>
          </a:bodyPr>
          <a:lstStyle/>
          <a:p>
            <a:r>
              <a:rPr lang="en-US" dirty="0"/>
              <a:t>cleaning</a:t>
            </a:r>
          </a:p>
        </p:txBody>
      </p:sp>
      <p:pic>
        <p:nvPicPr>
          <p:cNvPr id="10" name="Picture 9" descr="A picture containing clipart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624" y="1189981"/>
            <a:ext cx="3540184" cy="310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late of food on a table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r="8641" b="-1"/>
          <a:stretch/>
        </p:blipFill>
        <p:spPr>
          <a:xfrm rot="21420000">
            <a:off x="-118586" y="345330"/>
            <a:ext cx="4633277" cy="4410442"/>
          </a:xfrm>
          <a:custGeom>
            <a:avLst/>
            <a:gdLst>
              <a:gd name="connsiteX0" fmla="*/ 4633277 w 4633277"/>
              <a:gd name="connsiteY0" fmla="*/ 0 h 4410442"/>
              <a:gd name="connsiteX1" fmla="*/ 4633277 w 4633277"/>
              <a:gd name="connsiteY1" fmla="*/ 4410442 h 4410442"/>
              <a:gd name="connsiteX2" fmla="*/ 0 w 4633277"/>
              <a:gd name="connsiteY2" fmla="*/ 4410442 h 4410442"/>
              <a:gd name="connsiteX3" fmla="*/ 231142 w 4633277"/>
              <a:gd name="connsiteY3" fmla="*/ 0 h 4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789455" y="232429"/>
            <a:ext cx="5683314" cy="181164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7400" dirty="0"/>
              <a:t>Feature engineering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4894639" y="2249883"/>
            <a:ext cx="25715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Runtime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60165" y="3316492"/>
            <a:ext cx="3472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Actor Score</a:t>
            </a:r>
          </a:p>
        </p:txBody>
      </p:sp>
      <p:pic>
        <p:nvPicPr>
          <p:cNvPr id="19" name="Graphic 18" descr="Smiling Face with No Fill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81977" y="2117155"/>
            <a:ext cx="914400" cy="914400"/>
          </a:xfrm>
          <a:prstGeom prst="rect">
            <a:avLst/>
          </a:prstGeom>
        </p:spPr>
      </p:pic>
      <p:pic>
        <p:nvPicPr>
          <p:cNvPr id="21" name="Graphic 20" descr="Worried Face with No Fill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85186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25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late of food on a table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4" r="8641" b="-1"/>
          <a:stretch/>
        </p:blipFill>
        <p:spPr>
          <a:xfrm rot="21420000">
            <a:off x="-118586" y="345330"/>
            <a:ext cx="4633277" cy="4410442"/>
          </a:xfrm>
          <a:custGeom>
            <a:avLst/>
            <a:gdLst>
              <a:gd name="connsiteX0" fmla="*/ 4633277 w 4633277"/>
              <a:gd name="connsiteY0" fmla="*/ 0 h 4410442"/>
              <a:gd name="connsiteX1" fmla="*/ 4633277 w 4633277"/>
              <a:gd name="connsiteY1" fmla="*/ 4410442 h 4410442"/>
              <a:gd name="connsiteX2" fmla="*/ 0 w 4633277"/>
              <a:gd name="connsiteY2" fmla="*/ 4410442 h 4410442"/>
              <a:gd name="connsiteX3" fmla="*/ 231142 w 4633277"/>
              <a:gd name="connsiteY3" fmla="*/ 0 h 4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803522" y="147480"/>
            <a:ext cx="5683314" cy="181164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7400" dirty="0"/>
              <a:t>Feature engineering</a:t>
            </a:r>
          </a:p>
        </p:txBody>
      </p:sp>
      <p:pic>
        <p:nvPicPr>
          <p:cNvPr id="12" name="Picture 11" descr="A person looking at the camera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009" y="2050308"/>
            <a:ext cx="2208018" cy="2676883"/>
          </a:xfrm>
          <a:prstGeom prst="rect">
            <a:avLst/>
          </a:prstGeom>
        </p:spPr>
      </p:pic>
      <p:pic>
        <p:nvPicPr>
          <p:cNvPr id="14" name="Picture 13" descr="A person wearing a suit and tie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72" y="2015762"/>
            <a:ext cx="2157799" cy="26881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000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51820" y="1988898"/>
            <a:ext cx="82913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0.4</a:t>
            </a:r>
          </a:p>
        </p:txBody>
      </p:sp>
      <p:sp>
        <p:nvSpPr>
          <p:cNvPr id="9" name="Rectangle 8"/>
          <p:cNvSpPr/>
          <p:nvPr/>
        </p:nvSpPr>
        <p:spPr>
          <a:xfrm>
            <a:off x="7503531" y="3697505"/>
            <a:ext cx="82913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0.6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65646" y="1988898"/>
            <a:ext cx="82913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92223" y="2819796"/>
            <a:ext cx="82913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0.5</a:t>
            </a:r>
          </a:p>
        </p:txBody>
      </p:sp>
      <p:pic>
        <p:nvPicPr>
          <p:cNvPr id="10" name="Picture 9" descr="A person wearing a suit and tie&#10;&#10;Description generated with very high confide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05" y="4200757"/>
            <a:ext cx="2238899" cy="26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metal pan filled with soup and a spoon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6" r="14480" b="2"/>
          <a:stretch/>
        </p:blipFill>
        <p:spPr>
          <a:xfrm rot="21420000">
            <a:off x="-118586" y="345330"/>
            <a:ext cx="4633277" cy="4410442"/>
          </a:xfrm>
          <a:custGeom>
            <a:avLst/>
            <a:gdLst>
              <a:gd name="connsiteX0" fmla="*/ 4633277 w 4633277"/>
              <a:gd name="connsiteY0" fmla="*/ 0 h 4410442"/>
              <a:gd name="connsiteX1" fmla="*/ 4633277 w 4633277"/>
              <a:gd name="connsiteY1" fmla="*/ 4410442 h 4410442"/>
              <a:gd name="connsiteX2" fmla="*/ 0 w 4633277"/>
              <a:gd name="connsiteY2" fmla="*/ 4410442 h 4410442"/>
              <a:gd name="connsiteX3" fmla="*/ 231142 w 4633277"/>
              <a:gd name="connsiteY3" fmla="*/ 0 h 4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5807801" y="94302"/>
            <a:ext cx="3632326" cy="1092986"/>
          </a:xfrm>
        </p:spPr>
        <p:txBody>
          <a:bodyPr>
            <a:normAutofit fontScale="90000"/>
          </a:bodyPr>
          <a:lstStyle/>
          <a:p>
            <a:pPr>
              <a:lnSpc>
                <a:spcPct val="70000"/>
              </a:lnSpc>
            </a:pPr>
            <a:r>
              <a:rPr lang="en-US" sz="6800" dirty="0"/>
              <a:t>Modeling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429" y="1145345"/>
            <a:ext cx="2799705" cy="31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2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p, table, indoor, food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4808"/>
          <a:stretch/>
        </p:blipFill>
        <p:spPr>
          <a:xfrm rot="21420000">
            <a:off x="-118586" y="345330"/>
            <a:ext cx="4633277" cy="4410442"/>
          </a:xfrm>
          <a:custGeom>
            <a:avLst/>
            <a:gdLst>
              <a:gd name="connsiteX0" fmla="*/ 4633277 w 4633277"/>
              <a:gd name="connsiteY0" fmla="*/ 0 h 4410442"/>
              <a:gd name="connsiteX1" fmla="*/ 4633277 w 4633277"/>
              <a:gd name="connsiteY1" fmla="*/ 4410442 h 4410442"/>
              <a:gd name="connsiteX2" fmla="*/ 0 w 4633277"/>
              <a:gd name="connsiteY2" fmla="*/ 4410442 h 4410442"/>
              <a:gd name="connsiteX3" fmla="*/ 231142 w 4633277"/>
              <a:gd name="connsiteY3" fmla="*/ 0 h 4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653714" y="147798"/>
            <a:ext cx="5683314" cy="1346866"/>
          </a:xfrm>
        </p:spPr>
        <p:txBody>
          <a:bodyPr>
            <a:normAutofit/>
          </a:bodyPr>
          <a:lstStyle/>
          <a:p>
            <a:r>
              <a:rPr lang="en-US" dirty="0"/>
              <a:t>Deploying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62" y="3889603"/>
            <a:ext cx="2319423" cy="23194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410" y="1580407"/>
            <a:ext cx="3429000" cy="1714500"/>
          </a:xfrm>
          <a:prstGeom prst="rect">
            <a:avLst/>
          </a:prstGeom>
        </p:spPr>
      </p:pic>
      <p:pic>
        <p:nvPicPr>
          <p:cNvPr id="16" name="Picture 15" descr="A picture containing object, first-aid kit, thing&#10;&#10;Description generated with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49" y="1439575"/>
            <a:ext cx="1918712" cy="11242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701" y="1352377"/>
            <a:ext cx="2436091" cy="16095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33" y="3018285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5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0265" y="343036"/>
            <a:ext cx="10804730" cy="1108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So, is the pudding edible?</a:t>
            </a:r>
          </a:p>
        </p:txBody>
      </p:sp>
      <p:pic>
        <p:nvPicPr>
          <p:cNvPr id="6" name="Screen Recording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745" y="1601191"/>
            <a:ext cx="7876627" cy="40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0265" y="343036"/>
            <a:ext cx="10804730" cy="1108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So, is the pudding edible?</a:t>
            </a:r>
          </a:p>
        </p:txBody>
      </p:sp>
      <p:pic>
        <p:nvPicPr>
          <p:cNvPr id="3" name="Screen Recording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4269" y="1572383"/>
            <a:ext cx="7971246" cy="40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37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90265" y="343036"/>
            <a:ext cx="10804730" cy="1108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So, is the pudding edible?</a:t>
            </a:r>
          </a:p>
        </p:txBody>
      </p:sp>
      <p:pic>
        <p:nvPicPr>
          <p:cNvPr id="12" name="Picture 11" descr="A person wearing a suit and tie smiling and looking at the camera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9" y="2205354"/>
            <a:ext cx="2820097" cy="2324443"/>
          </a:xfrm>
          <a:prstGeom prst="rect">
            <a:avLst/>
          </a:prstGeom>
        </p:spPr>
      </p:pic>
      <p:pic>
        <p:nvPicPr>
          <p:cNvPr id="4" name="Screen Recording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39253" y="1604388"/>
            <a:ext cx="6870257" cy="352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1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tall red brick building&#10;&#10;Description generated with very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36666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04" y="0"/>
            <a:ext cx="5308097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2" y="450792"/>
            <a:ext cx="5634294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up, table, indoor, food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" r="5676" b="3"/>
          <a:stretch/>
        </p:blipFill>
        <p:spPr>
          <a:xfrm rot="21600000">
            <a:off x="6336120" y="684680"/>
            <a:ext cx="5160018" cy="5482657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163" y="5762147"/>
            <a:ext cx="5266944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162" y="0"/>
            <a:ext cx="525502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039" y="1304458"/>
            <a:ext cx="4333118" cy="3605167"/>
          </a:xfrm>
        </p:spPr>
        <p:txBody>
          <a:bodyPr>
            <a:normAutofit/>
          </a:bodyPr>
          <a:lstStyle/>
          <a:p>
            <a:pPr algn="ctr">
              <a:lnSpc>
                <a:spcPct val="70000"/>
              </a:lnSpc>
            </a:pPr>
            <a:r>
              <a:rPr lang="en-US" sz="5600" dirty="0"/>
              <a:t>Disclaimer:</a:t>
            </a:r>
            <a:br>
              <a:rPr lang="en-US" sz="5600" dirty="0"/>
            </a:br>
            <a:br>
              <a:rPr lang="en-US" sz="5600" dirty="0"/>
            </a:br>
            <a:r>
              <a:rPr lang="en-US" sz="5600" dirty="0"/>
              <a:t> pudding may cause indigestion</a:t>
            </a:r>
          </a:p>
        </p:txBody>
      </p:sp>
    </p:spTree>
    <p:extLst>
      <p:ext uri="{BB962C8B-B14F-4D97-AF65-F5344CB8AC3E}">
        <p14:creationId xmlns:p14="http://schemas.microsoft.com/office/powerpoint/2010/main" val="263261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32275" y="270763"/>
            <a:ext cx="10489700" cy="1389415"/>
          </a:xfrm>
        </p:spPr>
        <p:txBody>
          <a:bodyPr>
            <a:normAutofit fontScale="90000"/>
          </a:bodyPr>
          <a:lstStyle/>
          <a:p>
            <a:r>
              <a:rPr lang="en-US" dirty="0"/>
              <a:t>But I want apple pudding…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5" y="2036208"/>
            <a:ext cx="1981200" cy="2476500"/>
          </a:xfrm>
          <a:prstGeom prst="rect">
            <a:avLst/>
          </a:prstGeom>
        </p:spPr>
      </p:pic>
      <p:sp>
        <p:nvSpPr>
          <p:cNvPr id="6" name="Plus Sign 5"/>
          <p:cNvSpPr/>
          <p:nvPr/>
        </p:nvSpPr>
        <p:spPr>
          <a:xfrm>
            <a:off x="2617475" y="2867719"/>
            <a:ext cx="717452" cy="68105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/>
          <p:cNvSpPr/>
          <p:nvPr/>
        </p:nvSpPr>
        <p:spPr>
          <a:xfrm>
            <a:off x="7027878" y="2965929"/>
            <a:ext cx="80721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ece of cake on a plate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397" y="2118365"/>
            <a:ext cx="2400617" cy="2179760"/>
          </a:xfrm>
          <a:prstGeom prst="rect">
            <a:avLst/>
          </a:prstGeom>
        </p:spPr>
      </p:pic>
      <p:pic>
        <p:nvPicPr>
          <p:cNvPr id="13" name="Picture 12" descr="A red apple&#10;&#10;Description generated with very high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973" y="2193787"/>
            <a:ext cx="2868599" cy="21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5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963923" y="286699"/>
            <a:ext cx="4277785" cy="98936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   Ben-</a:t>
            </a:r>
            <a:r>
              <a:rPr lang="en-US" dirty="0" err="1"/>
              <a:t>Hur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474962" y="181700"/>
            <a:ext cx="5476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Loss of $6,000,000</a:t>
            </a:r>
          </a:p>
        </p:txBody>
      </p:sp>
      <p:pic>
        <p:nvPicPr>
          <p:cNvPr id="3" name="vlc-record-2017-05-07-21h16m56s-Ben-Hur Official Trailer #1 (2016) - Morgan Freeman, Jack Huston Movie HD.mp4-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7183" y="1242358"/>
            <a:ext cx="5709540" cy="3211617"/>
          </a:xfrm>
          <a:prstGeom prst="rect">
            <a:avLst/>
          </a:prstGeom>
        </p:spPr>
      </p:pic>
      <p:pic>
        <p:nvPicPr>
          <p:cNvPr id="17" name="Picture 16" descr="A person smiling for the picture&#10;&#10;Description generated with very high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78" y="1638325"/>
            <a:ext cx="2897945" cy="24196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77" y="1638325"/>
            <a:ext cx="2897946" cy="24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1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106"/>
                            </p:stCondLst>
                            <p:childTnLst>
                              <p:par>
                                <p:cTn id="8" presetID="6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106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606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8841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picture containing tree, sign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4" r="1" b="5432"/>
          <a:stretch/>
        </p:blipFill>
        <p:spPr>
          <a:xfrm rot="21420000">
            <a:off x="5571079" y="252394"/>
            <a:ext cx="5071168" cy="2406798"/>
          </a:xfrm>
          <a:prstGeom prst="rect">
            <a:avLst/>
          </a:prstGeom>
        </p:spPr>
      </p:pic>
      <p:pic>
        <p:nvPicPr>
          <p:cNvPr id="7" name="Picture 6" descr="A picture containing text, map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8" r="3" b="21050"/>
          <a:stretch/>
        </p:blipFill>
        <p:spPr>
          <a:xfrm rot="21420000">
            <a:off x="383132" y="524097"/>
            <a:ext cx="5081054" cy="2406798"/>
          </a:xfrm>
          <a:prstGeom prst="rect">
            <a:avLst/>
          </a:prstGeom>
        </p:spPr>
      </p:pic>
      <p:sp>
        <p:nvSpPr>
          <p:cNvPr id="14" name="5-Point Star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3029817" y="2827951"/>
            <a:ext cx="4963509" cy="1346996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5600" dirty="0">
                <a:solidFill>
                  <a:schemeClr val="bg1"/>
                </a:solidFill>
              </a:rPr>
              <a:t>movie prophet</a:t>
            </a:r>
          </a:p>
        </p:txBody>
      </p:sp>
    </p:spTree>
    <p:extLst>
      <p:ext uri="{BB962C8B-B14F-4D97-AF65-F5344CB8AC3E}">
        <p14:creationId xmlns:p14="http://schemas.microsoft.com/office/powerpoint/2010/main" val="341351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646993" y="1403565"/>
            <a:ext cx="9446803" cy="8403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 Ben-</a:t>
            </a:r>
            <a:r>
              <a:rPr lang="en-US" dirty="0" err="1"/>
              <a:t>Hur</a:t>
            </a:r>
            <a:r>
              <a:rPr lang="en-US" dirty="0"/>
              <a:t> must be an anomaly..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21008" y="2874258"/>
            <a:ext cx="28873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Huntsman</a:t>
            </a:r>
          </a:p>
        </p:txBody>
      </p:sp>
      <p:sp>
        <p:nvSpPr>
          <p:cNvPr id="8" name="Rectangle 7"/>
          <p:cNvSpPr/>
          <p:nvPr/>
        </p:nvSpPr>
        <p:spPr>
          <a:xfrm>
            <a:off x="2438244" y="3058267"/>
            <a:ext cx="27366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Ghostbusters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517957" y="3844238"/>
            <a:ext cx="37401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Deepwater Horizon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0677" y="2264971"/>
            <a:ext cx="60500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Alice through the looking glass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256924" y="2005569"/>
            <a:ext cx="165141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BFG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638988" y="3667554"/>
            <a:ext cx="570560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Teenage Mutant Ninja Turtles</a:t>
            </a:r>
          </a:p>
        </p:txBody>
      </p:sp>
    </p:spTree>
    <p:extLst>
      <p:ext uri="{BB962C8B-B14F-4D97-AF65-F5344CB8AC3E}">
        <p14:creationId xmlns:p14="http://schemas.microsoft.com/office/powerpoint/2010/main" val="85977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A tall red brick building&#10;&#10;Description generated with very high confidence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7" y="0"/>
            <a:ext cx="7107594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361" y="0"/>
            <a:ext cx="675601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1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188" y="450792"/>
            <a:ext cx="4171517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riding on the back of a horse&#10;&#10;Description generated with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112"/>
          <a:stretch/>
        </p:blipFill>
        <p:spPr>
          <a:xfrm>
            <a:off x="7798182" y="684680"/>
            <a:ext cx="3697956" cy="5482657"/>
          </a:xfrm>
          <a:prstGeom prst="rect">
            <a:avLst/>
          </a:prstGeom>
        </p:spPr>
      </p:pic>
      <p:sp>
        <p:nvSpPr>
          <p:cNvPr id="13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08" y="5762147"/>
            <a:ext cx="6720840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68" y="0"/>
            <a:ext cx="6720840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349" y="798698"/>
            <a:ext cx="5778684" cy="1128989"/>
          </a:xfrm>
        </p:spPr>
        <p:txBody>
          <a:bodyPr>
            <a:normAutofit fontScale="90000"/>
          </a:bodyPr>
          <a:lstStyle/>
          <a:p>
            <a:pPr algn="ctr">
              <a:lnSpc>
                <a:spcPct val="70000"/>
              </a:lnSpc>
            </a:pPr>
            <a:r>
              <a:rPr lang="en-US" sz="6200" dirty="0"/>
              <a:t>Movie success Indicators?</a:t>
            </a:r>
          </a:p>
        </p:txBody>
      </p:sp>
      <p:sp>
        <p:nvSpPr>
          <p:cNvPr id="6" name="Rectangle 5"/>
          <p:cNvSpPr/>
          <p:nvPr/>
        </p:nvSpPr>
        <p:spPr>
          <a:xfrm>
            <a:off x="268862" y="2428057"/>
            <a:ext cx="2385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Actors?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533879" y="2667442"/>
            <a:ext cx="28825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Director?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07349" y="4671995"/>
            <a:ext cx="31406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Run-time</a:t>
            </a:r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57945" y="4505172"/>
            <a:ext cx="22493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Genre?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394892" y="3526385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84434" y="3988050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41322" y="3159979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827262" y="3838078"/>
            <a:ext cx="5485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1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050622" y="97273"/>
            <a:ext cx="8319284" cy="1188661"/>
          </a:xfrm>
        </p:spPr>
        <p:txBody>
          <a:bodyPr>
            <a:normAutofit/>
          </a:bodyPr>
          <a:lstStyle/>
          <a:p>
            <a:pPr algn="ctr">
              <a:lnSpc>
                <a:spcPct val="70000"/>
              </a:lnSpc>
            </a:pPr>
            <a:r>
              <a:rPr lang="en-US" sz="6800" dirty="0"/>
              <a:t>Who cares?</a:t>
            </a:r>
          </a:p>
        </p:txBody>
      </p:sp>
      <p:pic>
        <p:nvPicPr>
          <p:cNvPr id="16" name="Picture 15" descr="A picture containing thing, object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24" y="2554216"/>
            <a:ext cx="3904415" cy="122956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623715" y="1545762"/>
            <a:ext cx="36375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ADVICES CLIENTS ON MOVIE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INVESTMENT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OPPORTUNITIES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 rot="21420000">
            <a:off x="701708" y="5127768"/>
            <a:ext cx="9755187" cy="55033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7380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050622" y="97273"/>
            <a:ext cx="8319284" cy="1188661"/>
          </a:xfrm>
        </p:spPr>
        <p:txBody>
          <a:bodyPr>
            <a:normAutofit/>
          </a:bodyPr>
          <a:lstStyle/>
          <a:p>
            <a:pPr algn="ctr">
              <a:lnSpc>
                <a:spcPct val="70000"/>
              </a:lnSpc>
            </a:pPr>
            <a:r>
              <a:rPr lang="en-US" sz="6800" dirty="0"/>
              <a:t>How does that work?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2038576" y="2826647"/>
            <a:ext cx="80721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Clapper boar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370" y="2204559"/>
            <a:ext cx="1719703" cy="1719703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7887874" y="2826647"/>
            <a:ext cx="80721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Grou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65715" y="1961260"/>
            <a:ext cx="2027786" cy="2027786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>
            <a:off x="2908121" y="3470026"/>
            <a:ext cx="295422" cy="914400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95334" y="4737839"/>
            <a:ext cx="12666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tx1">
                    <a:lumMod val="95000"/>
                    <a:lumOff val="5000"/>
                  </a:schemeClr>
                </a:solidFill>
              </a:rPr>
              <a:t>GAP</a:t>
            </a:r>
          </a:p>
        </p:txBody>
      </p:sp>
      <p:pic>
        <p:nvPicPr>
          <p:cNvPr id="16" name="Picture 15" descr="A picture containing thing, object&#10;&#10;Description generated with high confide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75" y="2559663"/>
            <a:ext cx="3904415" cy="122956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623715" y="1545762"/>
            <a:ext cx="363753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ADVICES CLIENTS ON MOVIE</a:t>
            </a:r>
          </a:p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INVESTMENT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OPPORTUNITIES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 rot="21420000">
            <a:off x="701708" y="5127768"/>
            <a:ext cx="9755187" cy="55033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030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714522" y="1378569"/>
            <a:ext cx="9755187" cy="8530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Enter team </a:t>
            </a:r>
            <a:br>
              <a:rPr lang="en-US" dirty="0"/>
            </a:br>
            <a:r>
              <a:rPr lang="en-US" dirty="0"/>
              <a:t>movie prophet…</a:t>
            </a:r>
          </a:p>
        </p:txBody>
      </p:sp>
      <p:pic>
        <p:nvPicPr>
          <p:cNvPr id="7" name="Picture 6" descr="A picture containing clipart&#10;&#10;Description generated with high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156" y="547110"/>
            <a:ext cx="684643" cy="684643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</p:pic>
      <p:pic>
        <p:nvPicPr>
          <p:cNvPr id="9" name="Graphic 8" descr="Team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77157" y="1183819"/>
            <a:ext cx="1242575" cy="1242575"/>
          </a:xfrm>
          <a:prstGeom prst="rect">
            <a:avLst/>
          </a:prstGeom>
        </p:spPr>
      </p:pic>
      <p:pic>
        <p:nvPicPr>
          <p:cNvPr id="5" name="Picture 4" descr="A picture containing text&#10;&#10;Description generated with very high confide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406" y="2230155"/>
            <a:ext cx="3391452" cy="2158196"/>
          </a:xfrm>
          <a:prstGeom prst="rect">
            <a:avLst/>
          </a:prstGeom>
        </p:spPr>
      </p:pic>
      <p:sp>
        <p:nvSpPr>
          <p:cNvPr id="6" name="Plus Sign 5"/>
          <p:cNvSpPr/>
          <p:nvPr/>
        </p:nvSpPr>
        <p:spPr>
          <a:xfrm>
            <a:off x="3658429" y="3063104"/>
            <a:ext cx="717452" cy="68105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s 10"/>
          <p:cNvSpPr/>
          <p:nvPr/>
        </p:nvSpPr>
        <p:spPr>
          <a:xfrm>
            <a:off x="8068656" y="3206684"/>
            <a:ext cx="604911" cy="39389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building&#10;&#10;Description generated with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958" y="2366455"/>
            <a:ext cx="2158975" cy="17094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4" y="2286673"/>
            <a:ext cx="3494633" cy="215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6" name="Rectangle 4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owl filled with food&#10;&#10;Description generated with very high confidenc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9" r="20115" b="1"/>
          <a:stretch/>
        </p:blipFill>
        <p:spPr>
          <a:xfrm rot="21600000">
            <a:off x="3399591" y="687394"/>
            <a:ext cx="2606040" cy="2874505"/>
          </a:xfrm>
          <a:prstGeom prst="rect">
            <a:avLst/>
          </a:prstGeom>
        </p:spPr>
      </p:pic>
      <p:pic>
        <p:nvPicPr>
          <p:cNvPr id="19" name="Picture 18" descr="A picture containing cup, table, indoor, food&#10;&#10;Description generated with very high confidence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 r="7398" b="-4"/>
          <a:stretch/>
        </p:blipFill>
        <p:spPr>
          <a:xfrm rot="21600000">
            <a:off x="7278558" y="4596934"/>
            <a:ext cx="1954146" cy="2155455"/>
          </a:xfrm>
          <a:prstGeom prst="rect">
            <a:avLst/>
          </a:prstGeom>
        </p:spPr>
      </p:pic>
      <p:pic>
        <p:nvPicPr>
          <p:cNvPr id="5" name="Picture 4" descr="A bowl of food on a table&#10;&#10;Description generated with high confidenc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4" r="24990" b="1"/>
          <a:stretch/>
        </p:blipFill>
        <p:spPr>
          <a:xfrm rot="21600000">
            <a:off x="598539" y="691545"/>
            <a:ext cx="2606040" cy="2874505"/>
          </a:xfrm>
          <a:prstGeom prst="rect">
            <a:avLst/>
          </a:prstGeom>
        </p:spPr>
      </p:pic>
      <p:pic>
        <p:nvPicPr>
          <p:cNvPr id="39" name="Picture 38" descr="A metal pan filled with soup and a spoon&#10;&#10;Description generated with very high confidence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4" r="19859" b="3"/>
          <a:stretch/>
        </p:blipFill>
        <p:spPr>
          <a:xfrm rot="21600000">
            <a:off x="8938267" y="687394"/>
            <a:ext cx="2606040" cy="28745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4232" y="5353593"/>
            <a:ext cx="6927644" cy="1075211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80000"/>
              </a:lnSpc>
            </a:pPr>
            <a:r>
              <a:rPr lang="en-US" sz="6800" dirty="0"/>
              <a:t>Project Architecture</a:t>
            </a:r>
          </a:p>
        </p:txBody>
      </p:sp>
      <p:pic>
        <p:nvPicPr>
          <p:cNvPr id="40" name="Picture 39" descr="A plate of food on a table&#10;&#10;Description generated with very high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315" y="678253"/>
            <a:ext cx="2606041" cy="28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5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wl of food on a table&#10;&#10;Description generated with high confidenc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1" r="20189" b="3"/>
          <a:stretch/>
        </p:blipFill>
        <p:spPr>
          <a:xfrm rot="21420000">
            <a:off x="-118586" y="345330"/>
            <a:ext cx="4633277" cy="4410442"/>
          </a:xfrm>
          <a:custGeom>
            <a:avLst/>
            <a:gdLst>
              <a:gd name="connsiteX0" fmla="*/ 4633277 w 4633277"/>
              <a:gd name="connsiteY0" fmla="*/ 0 h 4410442"/>
              <a:gd name="connsiteX1" fmla="*/ 4633277 w 4633277"/>
              <a:gd name="connsiteY1" fmla="*/ 4410442 h 4410442"/>
              <a:gd name="connsiteX2" fmla="*/ 0 w 4633277"/>
              <a:gd name="connsiteY2" fmla="*/ 4410442 h 4410442"/>
              <a:gd name="connsiteX3" fmla="*/ 231142 w 4633277"/>
              <a:gd name="connsiteY3" fmla="*/ 0 h 4410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652357" y="272986"/>
            <a:ext cx="5683314" cy="1120569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Scraping</a:t>
            </a:r>
          </a:p>
        </p:txBody>
      </p:sp>
      <p:pic>
        <p:nvPicPr>
          <p:cNvPr id="6" name="Picture 5" descr="A picture containing thing, object&#10;&#10;Description generated with high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857" y="2320784"/>
            <a:ext cx="2008225" cy="1773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167" y="2320784"/>
            <a:ext cx="1733364" cy="17333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9" y="1441209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6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2259</TotalTime>
  <Words>130</Words>
  <Application>Microsoft Office PowerPoint</Application>
  <PresentationFormat>Widescreen</PresentationFormat>
  <Paragraphs>53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Impact</vt:lpstr>
      <vt:lpstr>Main Event</vt:lpstr>
      <vt:lpstr> </vt:lpstr>
      <vt:lpstr>   Ben-Hur</vt:lpstr>
      <vt:lpstr>   Ben-Hur must be an anomaly..</vt:lpstr>
      <vt:lpstr>Movie success Indicators?</vt:lpstr>
      <vt:lpstr>Who cares?</vt:lpstr>
      <vt:lpstr>How does that work?</vt:lpstr>
      <vt:lpstr>Enter team  movie prophet…</vt:lpstr>
      <vt:lpstr>Project Architecture</vt:lpstr>
      <vt:lpstr>Scraping</vt:lpstr>
      <vt:lpstr>cleaning</vt:lpstr>
      <vt:lpstr>Feature engineering</vt:lpstr>
      <vt:lpstr>Feature engineering</vt:lpstr>
      <vt:lpstr>Modeling</vt:lpstr>
      <vt:lpstr>Deploying</vt:lpstr>
      <vt:lpstr>So, is the pudding edible?</vt:lpstr>
      <vt:lpstr>So, is the pudding edible?</vt:lpstr>
      <vt:lpstr>So, is the pudding edible?</vt:lpstr>
      <vt:lpstr>Disclaimer:   pudding may cause indigestion</vt:lpstr>
      <vt:lpstr>But I want apple pudding… </vt:lpstr>
      <vt:lpstr>movie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</dc:creator>
  <cp:lastModifiedBy>Nelson</cp:lastModifiedBy>
  <cp:revision>21</cp:revision>
  <dcterms:created xsi:type="dcterms:W3CDTF">2017-05-05T21:20:55Z</dcterms:created>
  <dcterms:modified xsi:type="dcterms:W3CDTF">2017-05-09T21:44:59Z</dcterms:modified>
</cp:coreProperties>
</file>